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5" r:id="rId3"/>
    <p:sldMasterId id="2147483726" r:id="rId4"/>
    <p:sldMasterId id="2147483737" r:id="rId5"/>
    <p:sldMasterId id="2147483748" r:id="rId6"/>
    <p:sldMasterId id="2147483759" r:id="rId7"/>
    <p:sldMasterId id="2147483770" r:id="rId8"/>
    <p:sldMasterId id="2147483781" r:id="rId9"/>
  </p:sldMasterIdLst>
  <p:notesMasterIdLst>
    <p:notesMasterId r:id="rId17"/>
  </p:notesMasterIdLst>
  <p:handoutMasterIdLst>
    <p:handoutMasterId r:id="rId18"/>
  </p:handoutMasterIdLst>
  <p:sldIdLst>
    <p:sldId id="418" r:id="rId10"/>
    <p:sldId id="423" r:id="rId11"/>
    <p:sldId id="424" r:id="rId12"/>
    <p:sldId id="439" r:id="rId13"/>
    <p:sldId id="440" r:id="rId14"/>
    <p:sldId id="406" r:id="rId15"/>
    <p:sldId id="441" r:id="rId16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86">
          <p15:clr>
            <a:srgbClr val="A4A3A4"/>
          </p15:clr>
        </p15:guide>
        <p15:guide id="2" orient="horz" pos="4135">
          <p15:clr>
            <a:srgbClr val="A4A3A4"/>
          </p15:clr>
        </p15:guide>
        <p15:guide id="3" orient="horz" pos="735">
          <p15:clr>
            <a:srgbClr val="A4A3A4"/>
          </p15:clr>
        </p15:guide>
        <p15:guide id="4" orient="horz" pos="3410">
          <p15:clr>
            <a:srgbClr val="A4A3A4"/>
          </p15:clr>
        </p15:guide>
        <p15:guide id="5" orient="horz" pos="3485">
          <p15:clr>
            <a:srgbClr val="A4A3A4"/>
          </p15:clr>
        </p15:guide>
        <p15:guide id="6" orient="horz" pos="1686">
          <p15:clr>
            <a:srgbClr val="A4A3A4"/>
          </p15:clr>
        </p15:guide>
        <p15:guide id="7" pos="4238">
          <p15:clr>
            <a:srgbClr val="A4A3A4"/>
          </p15:clr>
        </p15:guide>
        <p15:guide id="8" pos="941">
          <p15:clr>
            <a:srgbClr val="A4A3A4"/>
          </p15:clr>
        </p15:guide>
        <p15:guide id="9" pos="2068">
          <p15:clr>
            <a:srgbClr val="A4A3A4"/>
          </p15:clr>
        </p15:guide>
        <p15:guide id="10" pos="10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 compaq" initials="hc" lastIdx="2" clrIdx="0"/>
  <p:cmAuthor id="1" name="Administrator" initials="A" lastIdx="7" clrIdx="1"/>
  <p:cmAuthor id="2" name="Hélène Nabih" initials="H" lastIdx="5" clrIdx="2">
    <p:extLst>
      <p:ext uri="{19B8F6BF-5375-455C-9EA6-DF929625EA0E}">
        <p15:presenceInfo xmlns:p15="http://schemas.microsoft.com/office/powerpoint/2012/main" userId="Hélène Nabi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7C0F"/>
    <a:srgbClr val="CC3300"/>
    <a:srgbClr val="D8990A"/>
    <a:srgbClr val="FFA600"/>
    <a:srgbClr val="CE4C0A"/>
    <a:srgbClr val="FE4F01"/>
    <a:srgbClr val="80A5D2"/>
    <a:srgbClr val="B7C38D"/>
    <a:srgbClr val="C80F0F"/>
    <a:srgbClr val="BE2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62" autoAdjust="0"/>
    <p:restoredTop sz="92426" autoAdjust="0"/>
  </p:normalViewPr>
  <p:slideViewPr>
    <p:cSldViewPr snapToGrid="0">
      <p:cViewPr varScale="1">
        <p:scale>
          <a:sx n="74" d="100"/>
          <a:sy n="74" d="100"/>
        </p:scale>
        <p:origin x="624" y="72"/>
      </p:cViewPr>
      <p:guideLst>
        <p:guide orient="horz" pos="4186"/>
        <p:guide orient="horz" pos="4135"/>
        <p:guide orient="horz" pos="735"/>
        <p:guide orient="horz" pos="3410"/>
        <p:guide orient="horz" pos="3485"/>
        <p:guide orient="horz" pos="1686"/>
        <p:guide pos="4238"/>
        <p:guide pos="941"/>
        <p:guide pos="2068"/>
        <p:guide pos="10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11T15:03:53.042" idx="4">
    <p:pos x="10" y="10"/>
    <p:text>"Champs d'action..." : Soll ich das ins EN übersetzen?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11T15:04:04.210" idx="5">
    <p:pos x="10" y="10"/>
    <p:text>"Valeur ajoutée..." : Soll ich das ins EN übersetzen?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11T15:04:04.210" idx="5">
    <p:pos x="10" y="10"/>
    <p:text>"Valeur ajoutée..." : Soll ich das ins EN übersetzen?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11T15:04:04.210" idx="5">
    <p:pos x="10" y="10"/>
    <p:text>"Valeur ajoutée..." : Soll ich das ins EN übersetzen?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>
              <a:latin typeface="Times"/>
            </a:endParaRP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87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gi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gi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gi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gi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8.gi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9F0BCC-9EDB-453C-8588-733E713FF1EC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B8C5CF-E16D-4BE8-BF45-2B69BD1824B6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82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63053-0586-4ACD-ABAC-885EB986521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550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6C9D1-45B3-4E3B-BB95-FCE94B20DA41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2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21ADF-521B-4C4C-B26E-B29A10BFC6F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463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2A222-705C-4C83-91DA-45572933CA4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5849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673BBA-D514-45EE-B8F2-7F7F58992E0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5115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DCC3B4-EFEC-47FE-8FC1-8B0B719D1200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316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057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010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B69B2-D701-4DA3-9A5B-C70850832FB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949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7BEE8-F203-48A0-9867-29B3817B012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5158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3BF63-9C60-4609-8F9B-255BC7C1C0F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735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0FBED-F051-4099-8483-52990718CC7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0902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046F74-C422-4498-B77F-63671268088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85772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178DF-A787-4BA6-B4B8-EB5F443F3F6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91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2596B-F318-4B40-A784-644A11CD730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9869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C36861-E052-43F8-AB8D-87DDE25C6DA4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0799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59772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4310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B9BDCC-4507-4A3C-A8F2-32ED3F1714A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920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FDC791F-9F29-49AE-9150-408638B715B9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B2B4BA-397D-4AEA-8F04-F743698EE81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597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83AE3-4D41-49F9-B9EB-D97D930C103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1942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4B7C2-D96A-428B-82BE-CF8B71615324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5349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74602-5E40-4718-A22F-B94D74950C7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7071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5031DA-2633-48FF-9297-BF50C998D40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611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BEB494-489C-48AE-A894-FC5EDBFB60B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6960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BCFD4-1C9C-413F-BCDD-F81AA4F34F43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4608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79806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3244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8EB60-8020-4395-902A-337FAE57C851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824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131326-0598-4005-A974-CDAA0D2F19BA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E4E4E-77A4-4103-9A72-721A7799C54B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1961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7DD0A-25B1-4D04-8E1B-A4F4A4F61A2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770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3AC16-FB46-45A9-8751-A6A3B3944DB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8856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DA2AB-2454-450E-B566-CE2224B3BB16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3498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671685-856A-4ED4-B865-A6675AF5D31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2013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D3A5C-4722-492D-8954-765FB8BE2312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7630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09656-D2B9-4555-8CC9-80EEB5C8A055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46261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1451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5893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1CA1E-87FE-4E20-89D1-6B92A2569AD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0921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40469AC-78CE-46A3-9D74-D0CBC13F581C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008DD-7301-44D1-8121-4AA6B897F4C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3914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98A913-D50C-4826-B82F-7FD5B3DDF8CA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86336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6F608-628C-4E5B-9512-6C3A21727E72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7220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B67397-77C7-45C2-AFC5-D56D91BA3C23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0098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A73016-FF7B-473D-A69F-2D583B460503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5411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3693E-A49B-4346-BC4C-121A3B5ECC4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9188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D5761-1388-4CC6-9616-E07BC5F6A89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079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3165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812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9120-45AD-432E-B279-68C2AA2D20F0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402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E64AEF-F39D-4D75-8E6F-4AD12E8FEACC}" type="datetime1">
              <a:rPr lang="fr-FR" noProof="0" smtClean="0"/>
              <a:pPr/>
              <a:t>09/05/2017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255CA-E1DE-462E-8E8E-B98F9AC570B8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3259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D6440-2E16-435C-825F-D9B1644F2C8E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7430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A7DB2E-E125-49AC-9E3C-C4EA0B65BD2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733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680E5-A1A6-4660-9694-5E5DFC6ED12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9979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A80F5-2232-4D7E-8E49-BFBD93F84CD2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4087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D1D9B-2BA7-4379-99F5-7B3E6C8189EC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2489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AF54F-ABB2-496F-82AB-D0ED86FD39E5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3090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6116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0033462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025857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353B94-398E-471B-A5F3-48368F2787D4}" type="datetime1">
              <a:rPr lang="fr-FR" smtClean="0"/>
              <a:pPr/>
              <a:t>09/05/2017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80397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 smtClean="0"/>
              <a:t>Bild </a:t>
            </a:r>
            <a:r>
              <a:rPr lang="de-DE" noProof="0" smtClean="0"/>
              <a:t>auf Platzhalter ziehen oder </a:t>
            </a:r>
            <a:r>
              <a:rPr lang="de-DE" noProof="0" dirty="0" smtClean="0"/>
              <a:t>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06545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83349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734870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319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685851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34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1DA33-A089-46E9-996D-83CA6739F86B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966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8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8.g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8.gi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8.gi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8.gi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image" Target="../media/image2.gif"/><Relationship Id="rId5" Type="http://schemas.openxmlformats.org/officeDocument/2006/relationships/slideLayout" Target="../slideLayouts/slideLayout72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71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426E1810-F6D5-4C5B-A2DC-D9110204CA9E}" type="datetime1">
              <a:rPr lang="fr-FR" noProof="0" smtClean="0"/>
              <a:pPr/>
              <a:t>09/05/2017</a:t>
            </a:fld>
            <a:endParaRPr lang="de-DE" noProof="0"/>
          </a:p>
        </p:txBody>
      </p:sp>
      <p:pic>
        <p:nvPicPr>
          <p:cNvPr id="11" name="Bild 10" descr="shutterstock_9166447.jpg"/>
          <p:cNvPicPr>
            <a:picLocks noChangeAspect="1"/>
          </p:cNvPicPr>
          <p:nvPr/>
        </p:nvPicPr>
        <p:blipFill rotWithShape="1">
          <a:blip r:embed="rId11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57"/>
          <a:stretch/>
        </p:blipFill>
        <p:spPr>
          <a:xfrm>
            <a:off x="0" y="1166813"/>
            <a:ext cx="9144000" cy="54117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D3F5B999-ADA9-473E-8FD9-F010AFFCEEA0}" type="datetime1">
              <a:rPr lang="fr-FR" smtClean="0"/>
              <a:pPr/>
              <a:t>09/05/2017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87D8387F-E299-449C-90FB-04C121D57AC7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B7A75555-4E38-47BF-8A3A-D10527E8E3FF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2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C286D6E-90E6-4D2E-9236-3BB7467A1DF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4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815360B-BBF0-4925-AB13-5BFC0194D070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8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132854A7-F6F3-4012-B5B4-D5F51732F6BD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09.05.2017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0055BDD0-97D4-43D5-A301-D25C7A478051}" type="datetime1">
              <a:rPr lang="fr-FR" smtClean="0">
                <a:solidFill>
                  <a:srgbClr val="FFFFFF"/>
                </a:solidFill>
              </a:rPr>
              <a:pPr/>
              <a:t>09/05/2017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Präsentationstitel hier </a:t>
            </a:r>
            <a:r>
              <a:rPr lang="de-DE" dirty="0" smtClean="0"/>
              <a:t>eintragen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smtClean="0"/>
              <a:pPr/>
              <a:t>09.05.2017</a:t>
            </a:fld>
            <a:endParaRPr lang="de-DE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9" descr="weltkugel-1-Europa-Afrika.jpg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" r="13474"/>
          <a:stretch/>
        </p:blipFill>
        <p:spPr>
          <a:xfrm>
            <a:off x="0" y="0"/>
            <a:ext cx="6544286" cy="11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30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400110"/>
          </a:xfrm>
        </p:spPr>
        <p:txBody>
          <a:bodyPr/>
          <a:lstStyle/>
          <a:p>
            <a:r>
              <a:rPr lang="fr-FR" dirty="0" smtClean="0"/>
              <a:t>09/05/2017</a:t>
            </a:r>
          </a:p>
          <a:p>
            <a:endParaRPr lang="de-DE" dirty="0"/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761687" y="3081491"/>
            <a:ext cx="7678035" cy="291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endParaRPr lang="fr-FR" sz="2800" dirty="0" smtClean="0">
              <a:solidFill>
                <a:srgbClr val="C00000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solidFill>
                <a:srgbClr val="C00000"/>
              </a:solidFill>
              <a:cs typeface="Tahoma" pitchFamily="34" charset="0"/>
            </a:endParaRPr>
          </a:p>
          <a:p>
            <a:pPr lvl="0" eaLnBrk="0" hangingPunct="0"/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Atelier de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lancement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de la phase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pilote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pour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l’introduction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des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Bureaux</a:t>
            </a:r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de </a:t>
            </a:r>
            <a:r>
              <a:rPr lang="en-US" sz="2800" dirty="0" err="1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Contrôle</a:t>
            </a:r>
            <a:r>
              <a:rPr lang="en-US" sz="2800" dirty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.</a:t>
            </a:r>
            <a:endParaRPr lang="en-US" sz="2800" dirty="0" smtClean="0">
              <a:solidFill>
                <a:srgbClr val="6E6452"/>
              </a:solidFill>
              <a:latin typeface="Arial" charset="0"/>
              <a:ea typeface="+mn-ea"/>
              <a:cs typeface="+mn-cs"/>
            </a:endParaRPr>
          </a:p>
          <a:p>
            <a:pPr lvl="0" eaLnBrk="0" hangingPunct="0"/>
            <a:endParaRPr lang="en-US" sz="2800" dirty="0">
              <a:solidFill>
                <a:srgbClr val="6E6452"/>
              </a:solidFill>
              <a:latin typeface="Arial" charset="0"/>
              <a:ea typeface="+mn-ea"/>
              <a:cs typeface="+mn-cs"/>
            </a:endParaRPr>
          </a:p>
          <a:p>
            <a:pPr lvl="0" eaLnBrk="0" hangingPunct="0"/>
            <a:r>
              <a:rPr lang="en-US" sz="2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srgbClr val="6E6452"/>
                </a:solidFill>
                <a:latin typeface="Arial" charset="0"/>
                <a:ea typeface="+mn-ea"/>
                <a:cs typeface="+mn-cs"/>
              </a:rPr>
              <a:t>09-05-2017</a:t>
            </a:r>
            <a:endParaRPr lang="fr-FR" sz="1800" dirty="0">
              <a:solidFill>
                <a:srgbClr val="6E6452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64067" y="1282283"/>
            <a:ext cx="8183489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3200" dirty="0" smtClean="0">
                <a:solidFill>
                  <a:srgbClr val="C80F0F"/>
                </a:solidFill>
                <a:latin typeface="Arial"/>
              </a:rPr>
              <a:t>Projet régional </a:t>
            </a:r>
            <a:r>
              <a:rPr lang="en-US" sz="3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“RE-ACTIVATE”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RE-ACTIVATE</a:t>
            </a:r>
            <a:endParaRPr lang="de-DE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872895"/>
            <a:ext cx="9201411" cy="208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517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Introduction des BC Contexte </a:t>
            </a: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smtClean="0"/>
              <a:pPr/>
              <a:t>09/05/2017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84000" y="2433064"/>
            <a:ext cx="7776000" cy="3816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Charge de plus en plus importante, problème de responsabilité, etc. 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Amélioration de la qualité des installations avec un marché en croissance continu (nombre et puissances unitaires)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Réduire les délais de réception technique et renforcer la sécurité des installations et des personnes.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00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Etapes pour l’introductions des BC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91BF278-115D-4B1C-85E9-CDB418791F36}" type="datetime1">
              <a:rPr lang="fr-FR" smtClean="0"/>
              <a:pPr/>
              <a:t>09/05/2017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Etude de faisabilité technique et économique, 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Préparation du cahier des charges: profil des contrôleurs, tâches à faire ainsi que la procédure à suivre, </a:t>
            </a: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Formation d’un premier noyau de contrôleurs: préparation des supports de formation pour la réalisation d’autres sessions, 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Lancement de la phase pilote, </a:t>
            </a: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Evaluation de la phase pilote, révision des documents réalisés et dissémination.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>
              <a:buFont typeface="Wingdings" pitchFamily="2" charset="2"/>
              <a:buChar char="Ø"/>
            </a:pPr>
            <a:endParaRPr lang="fr-FR" sz="2400" dirty="0" smtClean="0">
              <a:solidFill>
                <a:schemeClr val="accent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fr-FR" sz="2400" u="sng" dirty="0">
              <a:solidFill>
                <a:schemeClr val="accent1"/>
              </a:solidFill>
              <a:cs typeface="Tahoma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8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Etat des lieux et défis 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91BF278-115D-4B1C-85E9-CDB418791F36}" type="datetime1">
              <a:rPr lang="fr-FR" smtClean="0"/>
              <a:pPr/>
              <a:t>09/05/2017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Etat des lieux:</a:t>
            </a: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Les trois premières étapes ont été réalisées avec comme livrable:</a:t>
            </a:r>
          </a:p>
          <a:p>
            <a:pPr marL="815975" indent="-358775"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Une étude de faisabilité,</a:t>
            </a:r>
          </a:p>
          <a:p>
            <a:pPr marL="815975" indent="-358775"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Un cahier d’éligibilité des BC,</a:t>
            </a:r>
          </a:p>
          <a:p>
            <a:pPr marL="815975" indent="-358775"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Premier noyau de contrôleurs formé,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Lancement de la phase pilote; </a:t>
            </a:r>
          </a:p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Evaluation de la phase pilote, révision des documents réalisés et dissémination;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>
              <a:buFont typeface="Wingdings" pitchFamily="2" charset="2"/>
              <a:buChar char="Ø"/>
            </a:pPr>
            <a:endParaRPr lang="fr-FR" sz="2400" dirty="0" smtClean="0">
              <a:solidFill>
                <a:schemeClr val="accent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fr-FR" sz="2400" u="sng" dirty="0">
              <a:solidFill>
                <a:schemeClr val="accent1"/>
              </a:solidFill>
              <a:cs typeface="Tahoma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143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Etat des lieux et défis 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91BF278-115D-4B1C-85E9-CDB418791F36}" type="datetime1">
              <a:rPr lang="fr-FR" smtClean="0"/>
              <a:pPr/>
              <a:t>09/05/2017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fr-FR" sz="2000" b="1" kern="12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Défis: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Coût de réalisation des prestation de contrôle;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Intégration dans la procédure actuelle pour la réalisation d’une installation PV;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Lancement de la phase pilote;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000" b="1" kern="1200" dirty="0" smtClean="0">
                <a:latin typeface="+mj-lt"/>
                <a:ea typeface="+mj-ea"/>
                <a:cs typeface="+mj-cs"/>
              </a:rPr>
              <a:t>Adhésion de tous les partenaires au projet et généralisation du processus.  </a:t>
            </a:r>
            <a:endParaRPr lang="fr-FR" sz="2000" b="1" kern="1200" dirty="0">
              <a:latin typeface="+mj-lt"/>
              <a:ea typeface="+mj-ea"/>
              <a:cs typeface="+mj-cs"/>
            </a:endParaRPr>
          </a:p>
          <a:p>
            <a:pPr>
              <a:buFont typeface="Wingdings" pitchFamily="2" charset="2"/>
              <a:buChar char="Ø"/>
            </a:pPr>
            <a:endParaRPr lang="fr-FR" sz="2400" dirty="0" smtClean="0">
              <a:solidFill>
                <a:schemeClr val="accent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fr-FR" sz="2400" u="sng" dirty="0">
              <a:solidFill>
                <a:schemeClr val="accent1"/>
              </a:solidFill>
              <a:cs typeface="Tahoma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28" y="145897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98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sz="quarter" idx="1"/>
          </p:nvPr>
        </p:nvSpPr>
        <p:spPr>
          <a:xfrm>
            <a:off x="189781" y="2080002"/>
            <a:ext cx="8747185" cy="1752600"/>
          </a:xfrm>
        </p:spPr>
        <p:txBody>
          <a:bodyPr/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tabLst/>
            </a:pPr>
            <a:r>
              <a:rPr lang="fr-FR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fr-FR" sz="4000" b="1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VOUS REMERCIE </a:t>
            </a:r>
            <a:endParaRPr lang="fr-FR" sz="4000" b="1" dirty="0" smtClean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tabLst/>
            </a:pPr>
            <a:r>
              <a:rPr lang="fr-FR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VOTRE ATTENTION !</a:t>
            </a:r>
            <a:endParaRPr lang="fr-FR" sz="4000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tabLst/>
            </a:pPr>
            <a:r>
              <a:rPr lang="de-DE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       </a:t>
            </a:r>
            <a:endParaRPr lang="fr-FR" dirty="0"/>
          </a:p>
        </p:txBody>
      </p:sp>
      <p:pic>
        <p:nvPicPr>
          <p:cNvPr id="5" name="Bild 9" descr="feedback_icon.png"/>
          <p:cNvPicPr>
            <a:picLocks noChangeAspect="1"/>
          </p:cNvPicPr>
          <p:nvPr/>
        </p:nvPicPr>
        <p:blipFill>
          <a:blip r:embed="rId2" cstate="print">
            <a:grayscl/>
            <a:lum brigh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311" y="4246024"/>
            <a:ext cx="3214738" cy="2611976"/>
          </a:xfrm>
          <a:prstGeom prst="rect">
            <a:avLst/>
          </a:prstGeom>
        </p:spPr>
      </p:pic>
      <p:pic>
        <p:nvPicPr>
          <p:cNvPr id="6" name="Bild 7" descr="ohr.png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0032" y="4813709"/>
            <a:ext cx="1502293" cy="144292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524" y="96736"/>
            <a:ext cx="2871216" cy="9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078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sz="quarter" idx="1"/>
          </p:nvPr>
        </p:nvSpPr>
        <p:spPr>
          <a:xfrm>
            <a:off x="1040400" y="2150772"/>
            <a:ext cx="7034400" cy="3721994"/>
          </a:xfrm>
        </p:spPr>
        <p:txBody>
          <a:bodyPr/>
          <a:lstStyle/>
          <a:p>
            <a:pPr algn="l"/>
            <a:r>
              <a:rPr lang="fr-FR" sz="2000" dirty="0" smtClean="0"/>
              <a:t>Six Districts de la STEG seront considérés par la phase pilote soit: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District </a:t>
            </a:r>
            <a:r>
              <a:rPr lang="fr-FR" sz="2000" dirty="0" err="1" smtClean="0"/>
              <a:t>Kram</a:t>
            </a:r>
            <a:endParaRPr lang="fr-FR" sz="2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District </a:t>
            </a:r>
            <a:r>
              <a:rPr lang="fr-FR" sz="2000" dirty="0" err="1" smtClean="0"/>
              <a:t>Ariana</a:t>
            </a:r>
            <a:r>
              <a:rPr lang="fr-FR" sz="2000" dirty="0" smtClean="0"/>
              <a:t>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District Sfax Nord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District Sfax Sud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District Sousse Ville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District Nabeul </a:t>
            </a:r>
            <a:endParaRPr lang="fr-FR" sz="2000" dirty="0"/>
          </a:p>
        </p:txBody>
      </p:sp>
      <p:sp>
        <p:nvSpPr>
          <p:cNvPr id="3" name="Titre 2"/>
          <p:cNvSpPr>
            <a:spLocks noGrp="1"/>
          </p:cNvSpPr>
          <p:nvPr>
            <p:ph type="ctrTitle" sz="quarter"/>
          </p:nvPr>
        </p:nvSpPr>
        <p:spPr>
          <a:xfrm>
            <a:off x="1040400" y="1272509"/>
            <a:ext cx="7034400" cy="517654"/>
          </a:xfrm>
        </p:spPr>
        <p:txBody>
          <a:bodyPr/>
          <a:lstStyle/>
          <a:p>
            <a:pPr algn="l"/>
            <a:r>
              <a:rPr lang="fr-FR" sz="2800" b="1" dirty="0" smtClean="0">
                <a:solidFill>
                  <a:srgbClr val="C00000"/>
                </a:solidFill>
              </a:rPr>
              <a:t>District concerné par la phase pilote </a:t>
            </a:r>
            <a:endParaRPr lang="fr-F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5347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20927_PPT_Zymla_0.6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1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2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3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4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8.xml><?xml version="1.0" encoding="utf-8"?>
<a:theme xmlns:a="http://schemas.openxmlformats.org/drawingml/2006/main" name="5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9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120927_PPT_Zymla_0.6.potx</Template>
  <TotalTime>41</TotalTime>
  <Words>294</Words>
  <Application>Microsoft Office PowerPoint</Application>
  <PresentationFormat>Affichage à l'écran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7</vt:i4>
      </vt:variant>
    </vt:vector>
  </HeadingPairs>
  <TitlesOfParts>
    <vt:vector size="23" baseType="lpstr">
      <vt:lpstr>Arial</vt:lpstr>
      <vt:lpstr>Arial Narrow</vt:lpstr>
      <vt:lpstr>Calibri</vt:lpstr>
      <vt:lpstr>Tahoma</vt:lpstr>
      <vt:lpstr>Times</vt:lpstr>
      <vt:lpstr>Times New Roman</vt:lpstr>
      <vt:lpstr>Wingdings</vt:lpstr>
      <vt:lpstr>120927_PPT_Zymla_0.6</vt:lpstr>
      <vt:lpstr>Cover</vt:lpstr>
      <vt:lpstr>GIZ-DE</vt:lpstr>
      <vt:lpstr>1_GIZ-DE</vt:lpstr>
      <vt:lpstr>2_GIZ-DE</vt:lpstr>
      <vt:lpstr>3_GIZ-DE</vt:lpstr>
      <vt:lpstr>4_GIZ-DE</vt:lpstr>
      <vt:lpstr>5_GIZ-DE</vt:lpstr>
      <vt:lpstr>giz-powerpoint-20141103-v3</vt:lpstr>
      <vt:lpstr>Présentation PowerPoint</vt:lpstr>
      <vt:lpstr>Introduction des BC Contexte </vt:lpstr>
      <vt:lpstr>Etapes pour l’introductions des BC  </vt:lpstr>
      <vt:lpstr>Etat des lieux et défis   </vt:lpstr>
      <vt:lpstr>Etat des lieux et défis   </vt:lpstr>
      <vt:lpstr>Présentation PowerPoint</vt:lpstr>
      <vt:lpstr>District concerné par la phase pilote </vt:lpstr>
    </vt:vector>
  </TitlesOfParts>
  <Company>Crossmedia Beratung und Design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ali Borzoni</cp:lastModifiedBy>
  <cp:revision>464</cp:revision>
  <cp:lastPrinted>2013-02-11T13:11:12Z</cp:lastPrinted>
  <dcterms:created xsi:type="dcterms:W3CDTF">2012-09-26T20:57:55Z</dcterms:created>
  <dcterms:modified xsi:type="dcterms:W3CDTF">2017-05-09T07:32:05Z</dcterms:modified>
</cp:coreProperties>
</file>